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Petrona"/>
      <p:regular r:id="rId15"/>
    </p:embeddedFont>
    <p:embeddedFont>
      <p:font typeface="Petrona"/>
      <p:regular r:id="rId16"/>
    </p:embeddedFont>
    <p:embeddedFont>
      <p:font typeface="Petrona"/>
      <p:regular r:id="rId17"/>
    </p:embeddedFont>
    <p:embeddedFont>
      <p:font typeface="Petrona"/>
      <p:regular r:id="rId18"/>
    </p:embeddedFont>
    <p:embeddedFont>
      <p:font typeface="Inter"/>
      <p:regular r:id="rId19"/>
    </p:embeddedFont>
    <p:embeddedFont>
      <p:font typeface="Inter"/>
      <p:regular r:id="rId20"/>
    </p:embeddedFont>
    <p:embeddedFont>
      <p:font typeface="Inter"/>
      <p:regular r:id="rId21"/>
    </p:embeddedFont>
    <p:embeddedFont>
      <p:font typeface="Inter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56046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Bioprinting: Revolutionizing Medical Manufacturing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448472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Bioprinting is a cutting-edge technology. It sits at the intersection of biology and engineering. It creates living tissue structures layer by layer. This can transform healthcare, research, and regenerative medicine.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81100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What is Bioprinting?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2469594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Bioprinting is an advanced 3D printing technique. It uses biological materials. It creates complex, living structures with cellular precision. It has applications in tissue engineering and drug testing.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2527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Tissue engineering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6747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Drug testing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0096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Personalized treatments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45187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 replacement</a:t>
            </a:r>
            <a:endParaRPr lang="en-US" sz="17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521" y="2520672"/>
            <a:ext cx="6244709" cy="4272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68235"/>
            <a:ext cx="8895159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Types of Bioprinting Technologies</a:t>
            </a:r>
            <a:endParaRPr lang="en-US" sz="4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15265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9464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Extrusion-based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93790" y="4454604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Bioink is pushed through a nozzle. It's the most common method.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315265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9464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Droplet-based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5254704" y="4454604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Uses droplet-based printing. It allows high-speed, precise cell placement.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3152656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9464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Light-based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9715738" y="4454604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Uses photopolymerization or optical tweezers to precisely pattern cells and biomaterials.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579846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Different bioprinting technologies have different strengths. Each is suited to specific applications and materials.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07106"/>
            <a:ext cx="609719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Understanding Bioinks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47" y="2978587"/>
            <a:ext cx="357188" cy="4464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946678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Specialized materials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7017306" y="3454837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Bioinks are used for 3D biological printing. They include living cells and hydrogel scaffolding.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424" y="2978587"/>
            <a:ext cx="357188" cy="446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2946678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Biocompatibility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10908983" y="3454837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Bioinks must be biocompatible. They must also be printable and support cell viability.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38841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747" y="5420320"/>
            <a:ext cx="357188" cy="44648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38841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Structural Integrity</a:t>
            </a:r>
            <a:endParaRPr lang="en-US" sz="2300" dirty="0"/>
          </a:p>
        </p:txBody>
      </p:sp>
      <p:sp>
        <p:nvSpPr>
          <p:cNvPr id="15" name="Text 9"/>
          <p:cNvSpPr/>
          <p:nvPr/>
        </p:nvSpPr>
        <p:spPr>
          <a:xfrm>
            <a:off x="7017306" y="589657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bioinks provide structural integrity to the printed tissue. Growth factors are added for cell proliferation.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1997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910" y="2683669"/>
            <a:ext cx="5205413" cy="5774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600" b="1" spc="-73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Challenges in Bioprinting</a:t>
            </a:r>
            <a:endParaRPr lang="en-US" sz="36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10" y="3525083"/>
            <a:ext cx="879872" cy="105584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59744" y="3701058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spc="-3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Cell Viability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759744" y="4095274"/>
            <a:ext cx="12254746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spc="-28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Maintaining cell viability during printing.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0" y="4580930"/>
            <a:ext cx="879872" cy="105584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59744" y="4756904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spc="-3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Complex Structures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759744" y="5151120"/>
            <a:ext cx="12254746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spc="-28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Creating complex vascular structures.</a:t>
            </a:r>
            <a:endParaRPr lang="en-US" sz="13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10" y="5636776"/>
            <a:ext cx="879872" cy="105584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59744" y="5812750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spc="-3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Scaling Up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759744" y="6206966"/>
            <a:ext cx="12254746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spc="-28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Scaling up from small tissue samples.</a:t>
            </a:r>
            <a:endParaRPr lang="en-US" sz="13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10" y="6692622"/>
            <a:ext cx="879872" cy="105584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59744" y="6868597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spc="-3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Tissue Functionality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1759744" y="7262813"/>
            <a:ext cx="12254746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spc="-28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Ensuring long-term tissue functionality.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83638"/>
            <a:ext cx="778371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Current Medical Applications</a:t>
            </a:r>
            <a:endParaRPr lang="en-US" sz="4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681526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17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Skin Grafts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93790" y="601991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Skin grafts for burn victims are available now.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2681526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118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Bone Reconstruction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5254704" y="6020038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Bone and cartilage tissue reconstruction are possible.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681526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117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Miniature Organs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9715738" y="601991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Miniature organ models are used for research.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20735"/>
            <a:ext cx="778371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Current Medical Applications</a:t>
            </a:r>
            <a:endParaRPr lang="en-US" sz="4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31862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4885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Cornea Tissue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93790" y="56570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Bioprinting offers a promising solution for corneal transplants, restoring vision with customized corneas.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231862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148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Lung Organ Printing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5254704" y="5657136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Bioprinted lung models enable personalized and effective treatment approaches, aiding researchers in testing new therapies.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31862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14885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Cancer Modelling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9715738" y="5657017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3D cancer models enable personalized treatments, helping test drug efficacy and accelerate the development of new cancer therapies.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830" y="579715"/>
            <a:ext cx="7070407" cy="691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50" b="1" spc="-87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Emerging Research Frontiers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975003" y="1587698"/>
            <a:ext cx="22860" cy="5556647"/>
          </a:xfrm>
          <a:prstGeom prst="roundRect">
            <a:avLst>
              <a:gd name="adj" fmla="val 387335"/>
            </a:avLst>
          </a:prstGeom>
          <a:solidFill>
            <a:srgbClr val="48367C"/>
          </a:solidFill>
          <a:ln/>
        </p:spPr>
      </p:sp>
      <p:sp>
        <p:nvSpPr>
          <p:cNvPr id="4" name="Shape 2"/>
          <p:cNvSpPr/>
          <p:nvPr/>
        </p:nvSpPr>
        <p:spPr>
          <a:xfrm>
            <a:off x="1189315" y="2050613"/>
            <a:ext cx="632460" cy="22860"/>
          </a:xfrm>
          <a:prstGeom prst="roundRect">
            <a:avLst>
              <a:gd name="adj" fmla="val 387335"/>
            </a:avLst>
          </a:prstGeom>
          <a:solidFill>
            <a:srgbClr val="48367C"/>
          </a:solidFill>
          <a:ln/>
        </p:spPr>
      </p:sp>
      <p:sp>
        <p:nvSpPr>
          <p:cNvPr id="5" name="Shape 3"/>
          <p:cNvSpPr/>
          <p:nvPr/>
        </p:nvSpPr>
        <p:spPr>
          <a:xfrm>
            <a:off x="737830" y="1824871"/>
            <a:ext cx="474345" cy="474345"/>
          </a:xfrm>
          <a:prstGeom prst="roundRect">
            <a:avLst>
              <a:gd name="adj" fmla="val 18667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030" y="1854518"/>
            <a:ext cx="331946" cy="41505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029063" y="1798439"/>
            <a:ext cx="2767013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44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4D bioprinting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2029063" y="2270760"/>
            <a:ext cx="11863507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spc="-33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4D bioprinting uses time-responsive materials.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1189315" y="3492460"/>
            <a:ext cx="632460" cy="22860"/>
          </a:xfrm>
          <a:prstGeom prst="roundRect">
            <a:avLst>
              <a:gd name="adj" fmla="val 387335"/>
            </a:avLst>
          </a:prstGeom>
          <a:solidFill>
            <a:srgbClr val="48367C"/>
          </a:solidFill>
          <a:ln/>
        </p:spPr>
      </p:sp>
      <p:sp>
        <p:nvSpPr>
          <p:cNvPr id="10" name="Shape 7"/>
          <p:cNvSpPr/>
          <p:nvPr/>
        </p:nvSpPr>
        <p:spPr>
          <a:xfrm>
            <a:off x="737830" y="3266718"/>
            <a:ext cx="474345" cy="474345"/>
          </a:xfrm>
          <a:prstGeom prst="roundRect">
            <a:avLst>
              <a:gd name="adj" fmla="val 18667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30" y="3296364"/>
            <a:ext cx="331946" cy="41505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029063" y="3240286"/>
            <a:ext cx="3436263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44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Stem cell-based engineering</a:t>
            </a:r>
            <a:endParaRPr lang="en-US" sz="2150" dirty="0"/>
          </a:p>
        </p:txBody>
      </p:sp>
      <p:sp>
        <p:nvSpPr>
          <p:cNvPr id="13" name="Text 9"/>
          <p:cNvSpPr/>
          <p:nvPr/>
        </p:nvSpPr>
        <p:spPr>
          <a:xfrm>
            <a:off x="2029063" y="3712607"/>
            <a:ext cx="11863507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spc="-33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Stem cell-based tissue engineering is a key area.</a:t>
            </a:r>
            <a:endParaRPr lang="en-US" sz="1650" dirty="0"/>
          </a:p>
        </p:txBody>
      </p:sp>
      <p:sp>
        <p:nvSpPr>
          <p:cNvPr id="14" name="Shape 10"/>
          <p:cNvSpPr/>
          <p:nvPr/>
        </p:nvSpPr>
        <p:spPr>
          <a:xfrm>
            <a:off x="1189315" y="4934307"/>
            <a:ext cx="632460" cy="22860"/>
          </a:xfrm>
          <a:prstGeom prst="roundRect">
            <a:avLst>
              <a:gd name="adj" fmla="val 387335"/>
            </a:avLst>
          </a:prstGeom>
          <a:solidFill>
            <a:srgbClr val="48367C"/>
          </a:solidFill>
          <a:ln/>
        </p:spPr>
      </p:sp>
      <p:sp>
        <p:nvSpPr>
          <p:cNvPr id="15" name="Shape 11"/>
          <p:cNvSpPr/>
          <p:nvPr/>
        </p:nvSpPr>
        <p:spPr>
          <a:xfrm>
            <a:off x="737830" y="4708565"/>
            <a:ext cx="474345" cy="474345"/>
          </a:xfrm>
          <a:prstGeom prst="roundRect">
            <a:avLst>
              <a:gd name="adj" fmla="val 18667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30" y="4738211"/>
            <a:ext cx="331946" cy="41505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2029063" y="4682133"/>
            <a:ext cx="2767013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44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Personalized medicine</a:t>
            </a:r>
            <a:endParaRPr lang="en-US" sz="2150" dirty="0"/>
          </a:p>
        </p:txBody>
      </p:sp>
      <p:sp>
        <p:nvSpPr>
          <p:cNvPr id="18" name="Text 13"/>
          <p:cNvSpPr/>
          <p:nvPr/>
        </p:nvSpPr>
        <p:spPr>
          <a:xfrm>
            <a:off x="2029063" y="5154454"/>
            <a:ext cx="11863507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spc="-33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Personalized medicine approaches are emerging.</a:t>
            </a:r>
            <a:endParaRPr lang="en-US" sz="1650" dirty="0"/>
          </a:p>
        </p:txBody>
      </p:sp>
      <p:sp>
        <p:nvSpPr>
          <p:cNvPr id="19" name="Shape 14"/>
          <p:cNvSpPr/>
          <p:nvPr/>
        </p:nvSpPr>
        <p:spPr>
          <a:xfrm>
            <a:off x="1189315" y="6376154"/>
            <a:ext cx="632460" cy="22860"/>
          </a:xfrm>
          <a:prstGeom prst="roundRect">
            <a:avLst>
              <a:gd name="adj" fmla="val 387335"/>
            </a:avLst>
          </a:prstGeom>
          <a:solidFill>
            <a:srgbClr val="48367C"/>
          </a:solidFill>
          <a:ln/>
        </p:spPr>
      </p:sp>
      <p:sp>
        <p:nvSpPr>
          <p:cNvPr id="20" name="Shape 15"/>
          <p:cNvSpPr/>
          <p:nvPr/>
        </p:nvSpPr>
        <p:spPr>
          <a:xfrm>
            <a:off x="737830" y="6150412"/>
            <a:ext cx="474345" cy="474345"/>
          </a:xfrm>
          <a:prstGeom prst="roundRect">
            <a:avLst>
              <a:gd name="adj" fmla="val 18667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30" y="6180058"/>
            <a:ext cx="331946" cy="41505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2029063" y="6123980"/>
            <a:ext cx="2767013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44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Multiple cell types</a:t>
            </a:r>
            <a:endParaRPr lang="en-US" sz="2150" dirty="0"/>
          </a:p>
        </p:txBody>
      </p:sp>
      <p:sp>
        <p:nvSpPr>
          <p:cNvPr id="23" name="Text 17"/>
          <p:cNvSpPr/>
          <p:nvPr/>
        </p:nvSpPr>
        <p:spPr>
          <a:xfrm>
            <a:off x="2029063" y="6596301"/>
            <a:ext cx="11863507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spc="-33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Printing with multiple cell types is promising.</a:t>
            </a:r>
            <a:endParaRPr lang="en-US" sz="1650" dirty="0"/>
          </a:p>
        </p:txBody>
      </p:sp>
      <p:sp>
        <p:nvSpPr>
          <p:cNvPr id="24" name="Text 18"/>
          <p:cNvSpPr/>
          <p:nvPr/>
        </p:nvSpPr>
        <p:spPr>
          <a:xfrm>
            <a:off x="737830" y="7381518"/>
            <a:ext cx="13154739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i="1" spc="-33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presentation/images were created using Gamma AI.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2025-03-31T15:44:30Z</dcterms:created>
  <dcterms:modified xsi:type="dcterms:W3CDTF">2025-03-31T15:44:30Z</dcterms:modified>
</cp:coreProperties>
</file>